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2"/>
    <p:sldId id="257" r:id="rId33"/>
    <p:sldId id="258" r:id="rId34"/>
    <p:sldId id="259" r:id="rId35"/>
    <p:sldId id="260" r:id="rId36"/>
    <p:sldId id="261" r:id="rId37"/>
    <p:sldId id="262" r:id="rId38"/>
    <p:sldId id="263" r:id="rId39"/>
    <p:sldId id="264" r:id="rId40"/>
    <p:sldId id="265" r:id="rId41"/>
  </p:sldIdLst>
  <p:sldSz cx="18288000" cy="102870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Montserrat" charset="1" panose="00000500000000000000"/>
      <p:regular r:id="rId14"/>
    </p:embeddedFont>
    <p:embeddedFont>
      <p:font typeface="Montserrat Bold" charset="1" panose="00000800000000000000"/>
      <p:regular r:id="rId15"/>
    </p:embeddedFont>
    <p:embeddedFont>
      <p:font typeface="Montserrat Italics" charset="1" panose="00000500000000000000"/>
      <p:regular r:id="rId16"/>
    </p:embeddedFont>
    <p:embeddedFont>
      <p:font typeface="Montserrat Bold Italics" charset="1" panose="00000800000000000000"/>
      <p:regular r:id="rId17"/>
    </p:embeddedFont>
    <p:embeddedFont>
      <p:font typeface="Montserrat Thin" charset="1" panose="00000300000000000000"/>
      <p:regular r:id="rId18"/>
    </p:embeddedFont>
    <p:embeddedFont>
      <p:font typeface="Montserrat Thin Italics" charset="1" panose="00000300000000000000"/>
      <p:regular r:id="rId19"/>
    </p:embeddedFont>
    <p:embeddedFont>
      <p:font typeface="Montserrat Extra-Light" charset="1" panose="00000300000000000000"/>
      <p:regular r:id="rId20"/>
    </p:embeddedFont>
    <p:embeddedFont>
      <p:font typeface="Montserrat Extra-Light Italics" charset="1" panose="00000300000000000000"/>
      <p:regular r:id="rId21"/>
    </p:embeddedFont>
    <p:embeddedFont>
      <p:font typeface="Montserrat Light" charset="1" panose="00000400000000000000"/>
      <p:regular r:id="rId22"/>
    </p:embeddedFont>
    <p:embeddedFont>
      <p:font typeface="Montserrat Light Italics" charset="1" panose="00000400000000000000"/>
      <p:regular r:id="rId23"/>
    </p:embeddedFont>
    <p:embeddedFont>
      <p:font typeface="Montserrat Medium" charset="1" panose="00000600000000000000"/>
      <p:regular r:id="rId24"/>
    </p:embeddedFont>
    <p:embeddedFont>
      <p:font typeface="Montserrat Medium Italics" charset="1" panose="00000600000000000000"/>
      <p:regular r:id="rId25"/>
    </p:embeddedFont>
    <p:embeddedFont>
      <p:font typeface="Montserrat Semi-Bold" charset="1" panose="00000700000000000000"/>
      <p:regular r:id="rId26"/>
    </p:embeddedFont>
    <p:embeddedFont>
      <p:font typeface="Montserrat Semi-Bold Italics" charset="1" panose="00000700000000000000"/>
      <p:regular r:id="rId27"/>
    </p:embeddedFont>
    <p:embeddedFont>
      <p:font typeface="Montserrat Ultra-Bold" charset="1" panose="00000900000000000000"/>
      <p:regular r:id="rId28"/>
    </p:embeddedFont>
    <p:embeddedFont>
      <p:font typeface="Montserrat Ultra-Bold Italics" charset="1" panose="00000900000000000000"/>
      <p:regular r:id="rId29"/>
    </p:embeddedFont>
    <p:embeddedFont>
      <p:font typeface="Montserrat Heavy" charset="1" panose="00000A00000000000000"/>
      <p:regular r:id="rId30"/>
    </p:embeddedFont>
    <p:embeddedFont>
      <p:font typeface="Montserrat Heavy Italics" charset="1" panose="00000A0000000000000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slides/slide1.xml" Type="http://schemas.openxmlformats.org/officeDocument/2006/relationships/slide"/><Relationship Id="rId33" Target="slides/slide2.xml" Type="http://schemas.openxmlformats.org/officeDocument/2006/relationships/slide"/><Relationship Id="rId34" Target="slides/slide3.xml" Type="http://schemas.openxmlformats.org/officeDocument/2006/relationships/slide"/><Relationship Id="rId35" Target="slides/slide4.xml" Type="http://schemas.openxmlformats.org/officeDocument/2006/relationships/slide"/><Relationship Id="rId36" Target="slides/slide5.xml" Type="http://schemas.openxmlformats.org/officeDocument/2006/relationships/slide"/><Relationship Id="rId37" Target="slides/slide6.xml" Type="http://schemas.openxmlformats.org/officeDocument/2006/relationships/slide"/><Relationship Id="rId38" Target="slides/slide7.xml" Type="http://schemas.openxmlformats.org/officeDocument/2006/relationships/slide"/><Relationship Id="rId39" Target="slides/slide8.xml" Type="http://schemas.openxmlformats.org/officeDocument/2006/relationships/slide"/><Relationship Id="rId4" Target="theme/theme1.xml" Type="http://schemas.openxmlformats.org/officeDocument/2006/relationships/theme"/><Relationship Id="rId40" Target="slides/slide9.xml" Type="http://schemas.openxmlformats.org/officeDocument/2006/relationships/slide"/><Relationship Id="rId41" Target="slides/slide10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jpe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16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22808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466" r="0" b="-13466"/>
            </a:stretch>
          </a:blipFill>
        </p:spPr>
      </p:sp>
      <p:sp>
        <p:nvSpPr>
          <p:cNvPr name="AutoShape 3" id="3"/>
          <p:cNvSpPr/>
          <p:nvPr/>
        </p:nvSpPr>
        <p:spPr>
          <a:xfrm rot="-7020778">
            <a:off x="-6151079" y="410766"/>
            <a:ext cx="16230600" cy="11006058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4" id="4"/>
          <p:cNvSpPr/>
          <p:nvPr/>
        </p:nvSpPr>
        <p:spPr>
          <a:xfrm rot="-7020778">
            <a:off x="-7698641" y="555390"/>
            <a:ext cx="16230600" cy="10807152"/>
          </a:xfrm>
          <a:prstGeom prst="rect">
            <a:avLst/>
          </a:prstGeom>
          <a:solidFill>
            <a:srgbClr val="263F6B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253625" y="301018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9" y="0"/>
                </a:lnTo>
                <a:lnTo>
                  <a:pt x="1783059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367771" y="9744331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 rot="0">
            <a:off x="-1536273" y="4580698"/>
            <a:ext cx="5244233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0">
            <a:off x="-2298994" y="9582841"/>
            <a:ext cx="9005773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0">
            <a:off x="-3516288" y="3712270"/>
            <a:ext cx="572018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3066191" y="2823187"/>
            <a:ext cx="930938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628699" y="2392260"/>
            <a:ext cx="129153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628699" y="850450"/>
            <a:ext cx="3597299" cy="3102670"/>
          </a:xfrm>
          <a:custGeom>
            <a:avLst/>
            <a:gdLst/>
            <a:ahLst/>
            <a:cxnLst/>
            <a:rect r="r" b="b" t="t" l="l"/>
            <a:pathLst>
              <a:path h="3102670" w="3597299">
                <a:moveTo>
                  <a:pt x="0" y="0"/>
                </a:moveTo>
                <a:lnTo>
                  <a:pt x="3597299" y="0"/>
                </a:lnTo>
                <a:lnTo>
                  <a:pt x="3597299" y="3102670"/>
                </a:lnTo>
                <a:lnTo>
                  <a:pt x="0" y="310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53625" y="5357736"/>
            <a:ext cx="10799778" cy="3790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89"/>
              </a:lnSpc>
            </a:pPr>
            <a:r>
              <a:rPr lang="en-US" sz="10887" spc="-642">
                <a:solidFill>
                  <a:srgbClr val="FFFFFF"/>
                </a:solidFill>
                <a:latin typeface="Montserrat Ultra-Bold Italics"/>
              </a:rPr>
              <a:t>AIRCRAFT CARRIER EMBARK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234514" y="505675"/>
            <a:ext cx="4024786" cy="37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14"/>
              </a:lnSpc>
            </a:pPr>
            <a:r>
              <a:rPr lang="en-US" sz="2871" spc="57">
                <a:solidFill>
                  <a:srgbClr val="263F6B"/>
                </a:solidFill>
                <a:latin typeface="Montserrat Italics"/>
              </a:rPr>
              <a:t>YOUR NAME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030685" y="4465219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name="AutoShape 3" id="3"/>
          <p:cNvSpPr/>
          <p:nvPr/>
        </p:nvSpPr>
        <p:spPr>
          <a:xfrm rot="-8231889">
            <a:off x="-10501022" y="7176606"/>
            <a:ext cx="16230600" cy="9287575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4" id="4"/>
          <p:cNvSpPr/>
          <p:nvPr/>
        </p:nvSpPr>
        <p:spPr>
          <a:xfrm rot="-8231889">
            <a:off x="-10919141" y="7588060"/>
            <a:ext cx="16230600" cy="9229914"/>
          </a:xfrm>
          <a:prstGeom prst="rect">
            <a:avLst/>
          </a:prstGeom>
          <a:solidFill>
            <a:srgbClr val="263F6B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304148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452893" y="7711453"/>
            <a:ext cx="2556816" cy="2575547"/>
          </a:xfrm>
          <a:custGeom>
            <a:avLst/>
            <a:gdLst/>
            <a:ahLst/>
            <a:cxnLst/>
            <a:rect r="r" b="b" t="t" l="l"/>
            <a:pathLst>
              <a:path h="2575547" w="2556816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730039" y="1733723"/>
            <a:ext cx="2556816" cy="2575547"/>
          </a:xfrm>
          <a:custGeom>
            <a:avLst/>
            <a:gdLst/>
            <a:ahLst/>
            <a:cxnLst/>
            <a:rect r="r" b="b" t="t" l="l"/>
            <a:pathLst>
              <a:path h="2575547" w="2556816">
                <a:moveTo>
                  <a:pt x="0" y="0"/>
                </a:moveTo>
                <a:lnTo>
                  <a:pt x="2556815" y="0"/>
                </a:lnTo>
                <a:lnTo>
                  <a:pt x="2556815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42770" y="3022235"/>
            <a:ext cx="5143351" cy="1697235"/>
            <a:chOff x="0" y="0"/>
            <a:chExt cx="1792889" cy="59162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92889" cy="591629"/>
            </a:xfrm>
            <a:custGeom>
              <a:avLst/>
              <a:gdLst/>
              <a:ahLst/>
              <a:cxnLst/>
              <a:rect r="r" b="b" t="t" l="l"/>
              <a:pathLst>
                <a:path h="591629" w="1792889">
                  <a:moveTo>
                    <a:pt x="0" y="0"/>
                  </a:moveTo>
                  <a:lnTo>
                    <a:pt x="1792889" y="0"/>
                  </a:lnTo>
                  <a:lnTo>
                    <a:pt x="1792889" y="591629"/>
                  </a:lnTo>
                  <a:lnTo>
                    <a:pt x="0" y="591629"/>
                  </a:lnTo>
                  <a:close/>
                </a:path>
              </a:pathLst>
            </a:custGeom>
            <a:solidFill>
              <a:srgbClr val="C7CCD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792889" cy="6202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9"/>
                </a:lnSpc>
              </a:pPr>
              <a:r>
                <a:rPr lang="en-US" sz="1699" spc="173">
                  <a:solidFill>
                    <a:srgbClr val="183458"/>
                  </a:solidFill>
                  <a:latin typeface="Glacial Indifference Bold"/>
                </a:rPr>
                <a:t>CNAF PAO </a:t>
              </a:r>
            </a:p>
            <a:p>
              <a:pPr algn="ctr">
                <a:lnSpc>
                  <a:spcPts val="2379"/>
                </a:lnSpc>
              </a:pPr>
              <a:r>
                <a:rPr lang="en-US" sz="1699" spc="173">
                  <a:solidFill>
                    <a:srgbClr val="183458"/>
                  </a:solidFill>
                  <a:latin typeface="Glacial Indifference"/>
                </a:rPr>
                <a:t>CDR Beth Teach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 spc="163">
                  <a:solidFill>
                    <a:srgbClr val="183458"/>
                  </a:solidFill>
                  <a:latin typeface="Glacial Indifference"/>
                </a:rPr>
                <a:t>(619) 767-1625</a:t>
              </a:r>
            </a:p>
            <a:p>
              <a:pPr algn="ctr">
                <a:lnSpc>
                  <a:spcPts val="2099"/>
                </a:lnSpc>
              </a:pPr>
              <a:r>
                <a:rPr lang="en-US" sz="1499" spc="152">
                  <a:solidFill>
                    <a:srgbClr val="183458"/>
                  </a:solidFill>
                  <a:latin typeface="Glacial Indifference"/>
                </a:rPr>
                <a:t>B</a:t>
              </a:r>
              <a:r>
                <a:rPr lang="en-US" sz="1499" spc="152">
                  <a:solidFill>
                    <a:srgbClr val="183458"/>
                  </a:solidFill>
                  <a:latin typeface="Glacial Indifference"/>
                </a:rPr>
                <a:t>eth.a.teach.mil@us.navy.mil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42770" y="5005220"/>
            <a:ext cx="5143351" cy="1693696"/>
            <a:chOff x="0" y="0"/>
            <a:chExt cx="1792889" cy="59039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92889" cy="590395"/>
            </a:xfrm>
            <a:custGeom>
              <a:avLst/>
              <a:gdLst/>
              <a:ahLst/>
              <a:cxnLst/>
              <a:rect r="r" b="b" t="t" l="l"/>
              <a:pathLst>
                <a:path h="590395" w="1792889">
                  <a:moveTo>
                    <a:pt x="0" y="0"/>
                  </a:moveTo>
                  <a:lnTo>
                    <a:pt x="1792889" y="0"/>
                  </a:lnTo>
                  <a:lnTo>
                    <a:pt x="1792889" y="590395"/>
                  </a:lnTo>
                  <a:lnTo>
                    <a:pt x="0" y="590395"/>
                  </a:lnTo>
                  <a:close/>
                </a:path>
              </a:pathLst>
            </a:custGeom>
            <a:solidFill>
              <a:srgbClr val="C7CCD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1792889" cy="6189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9"/>
                </a:lnSpc>
              </a:pPr>
              <a:r>
                <a:rPr lang="en-US" sz="1699" spc="173">
                  <a:solidFill>
                    <a:srgbClr val="183458"/>
                  </a:solidFill>
                  <a:latin typeface="Glacial Indifference Bold"/>
                </a:rPr>
                <a:t>CNAF APAO </a:t>
              </a:r>
            </a:p>
            <a:p>
              <a:pPr algn="ctr">
                <a:lnSpc>
                  <a:spcPts val="2379"/>
                </a:lnSpc>
              </a:pPr>
              <a:r>
                <a:rPr lang="en-US" sz="1699" spc="173">
                  <a:solidFill>
                    <a:srgbClr val="183458"/>
                  </a:solidFill>
                  <a:latin typeface="Glacial Indifference"/>
                </a:rPr>
                <a:t>LTJG Gabe Wahl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 spc="163">
                  <a:solidFill>
                    <a:srgbClr val="183458"/>
                  </a:solidFill>
                  <a:latin typeface="Glacial Indifference"/>
                </a:rPr>
                <a:t>(619) 545-4779</a:t>
              </a:r>
            </a:p>
            <a:p>
              <a:pPr algn="ctr">
                <a:lnSpc>
                  <a:spcPts val="2099"/>
                </a:lnSpc>
              </a:pPr>
              <a:r>
                <a:rPr lang="en-US" sz="1499" spc="152">
                  <a:solidFill>
                    <a:srgbClr val="183458"/>
                  </a:solidFill>
                  <a:latin typeface="Glacial Indifference"/>
                </a:rPr>
                <a:t>Gabriel.j.wahl.mil@us.navy.mil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503892" y="3022235"/>
            <a:ext cx="3685975" cy="6236804"/>
            <a:chOff x="0" y="0"/>
            <a:chExt cx="1284871" cy="217404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84871" cy="2174049"/>
            </a:xfrm>
            <a:custGeom>
              <a:avLst/>
              <a:gdLst/>
              <a:ahLst/>
              <a:cxnLst/>
              <a:rect r="r" b="b" t="t" l="l"/>
              <a:pathLst>
                <a:path h="2174049" w="1284871">
                  <a:moveTo>
                    <a:pt x="0" y="0"/>
                  </a:moveTo>
                  <a:lnTo>
                    <a:pt x="1284871" y="0"/>
                  </a:lnTo>
                  <a:lnTo>
                    <a:pt x="1284871" y="2174049"/>
                  </a:lnTo>
                  <a:lnTo>
                    <a:pt x="0" y="2174049"/>
                  </a:lnTo>
                  <a:close/>
                </a:path>
              </a:pathLst>
            </a:custGeom>
            <a:solidFill>
              <a:srgbClr val="183458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33350"/>
              <a:ext cx="1284871" cy="23073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19"/>
                </a:lnSpc>
              </a:pPr>
            </a:p>
            <a:p>
              <a:pPr algn="ctr">
                <a:lnSpc>
                  <a:spcPts val="4419"/>
                </a:lnSpc>
              </a:pPr>
            </a:p>
            <a:p>
              <a:pPr algn="ctr">
                <a:lnSpc>
                  <a:spcPts val="4419"/>
                </a:lnSpc>
              </a:pPr>
            </a:p>
            <a:p>
              <a:pPr algn="ctr">
                <a:lnSpc>
                  <a:spcPts val="4079"/>
                </a:lnSpc>
              </a:pPr>
              <a:r>
                <a:rPr lang="en-US" sz="2400" spc="244">
                  <a:solidFill>
                    <a:srgbClr val="FFFFFF"/>
                  </a:solidFill>
                  <a:latin typeface="Glacial Indifference Bold"/>
                </a:rPr>
                <a:t>@U.S. Naval Air Forces</a:t>
              </a:r>
            </a:p>
            <a:p>
              <a:pPr algn="ctr">
                <a:lnSpc>
                  <a:spcPts val="4079"/>
                </a:lnSpc>
              </a:pPr>
            </a:p>
            <a:p>
              <a:pPr algn="ctr">
                <a:lnSpc>
                  <a:spcPts val="4079"/>
                </a:lnSpc>
              </a:pPr>
            </a:p>
            <a:p>
              <a:pPr algn="ctr">
                <a:lnSpc>
                  <a:spcPts val="4079"/>
                </a:lnSpc>
              </a:pPr>
              <a:r>
                <a:rPr lang="en-US" sz="2400" spc="244">
                  <a:solidFill>
                    <a:srgbClr val="FFFFFF"/>
                  </a:solidFill>
                  <a:latin typeface="Glacial Indifference Bold"/>
                </a:rPr>
                <a:t>@usnavalairforces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6786458" y="3732692"/>
            <a:ext cx="3123451" cy="789011"/>
            <a:chOff x="0" y="0"/>
            <a:chExt cx="822637" cy="20780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22637" cy="207805"/>
            </a:xfrm>
            <a:custGeom>
              <a:avLst/>
              <a:gdLst/>
              <a:ahLst/>
              <a:cxnLst/>
              <a:rect r="r" b="b" t="t" l="l"/>
              <a:pathLst>
                <a:path h="207805" w="822637">
                  <a:moveTo>
                    <a:pt x="0" y="0"/>
                  </a:moveTo>
                  <a:lnTo>
                    <a:pt x="822637" y="0"/>
                  </a:lnTo>
                  <a:lnTo>
                    <a:pt x="822637" y="207805"/>
                  </a:lnTo>
                  <a:lnTo>
                    <a:pt x="0" y="207805"/>
                  </a:lnTo>
                  <a:close/>
                </a:path>
              </a:pathLst>
            </a:custGeom>
            <a:solidFill>
              <a:srgbClr val="263F6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822637" cy="2459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sz="2499" spc="49" u="sng">
                  <a:solidFill>
                    <a:srgbClr val="E4A70E"/>
                  </a:solidFill>
                  <a:latin typeface="Montserrat Bold"/>
                </a:rPr>
                <a:t>SOCIAL MEDIA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7912993" y="6841073"/>
            <a:ext cx="870380" cy="870380"/>
          </a:xfrm>
          <a:custGeom>
            <a:avLst/>
            <a:gdLst/>
            <a:ahLst/>
            <a:cxnLst/>
            <a:rect r="r" b="b" t="t" l="l"/>
            <a:pathLst>
              <a:path h="870380" w="870380">
                <a:moveTo>
                  <a:pt x="0" y="0"/>
                </a:moveTo>
                <a:lnTo>
                  <a:pt x="870380" y="0"/>
                </a:lnTo>
                <a:lnTo>
                  <a:pt x="870380" y="870380"/>
                </a:lnTo>
                <a:lnTo>
                  <a:pt x="0" y="870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931295" y="4728128"/>
            <a:ext cx="833776" cy="830744"/>
          </a:xfrm>
          <a:custGeom>
            <a:avLst/>
            <a:gdLst/>
            <a:ahLst/>
            <a:cxnLst/>
            <a:rect r="r" b="b" t="t" l="l"/>
            <a:pathLst>
              <a:path h="830744" w="833776">
                <a:moveTo>
                  <a:pt x="0" y="0"/>
                </a:moveTo>
                <a:lnTo>
                  <a:pt x="833776" y="0"/>
                </a:lnTo>
                <a:lnTo>
                  <a:pt x="833776" y="830744"/>
                </a:lnTo>
                <a:lnTo>
                  <a:pt x="0" y="830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142770" y="6984666"/>
            <a:ext cx="5143351" cy="1698651"/>
            <a:chOff x="0" y="0"/>
            <a:chExt cx="1792889" cy="59212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792889" cy="592122"/>
            </a:xfrm>
            <a:custGeom>
              <a:avLst/>
              <a:gdLst/>
              <a:ahLst/>
              <a:cxnLst/>
              <a:rect r="r" b="b" t="t" l="l"/>
              <a:pathLst>
                <a:path h="592122" w="1792889">
                  <a:moveTo>
                    <a:pt x="0" y="0"/>
                  </a:moveTo>
                  <a:lnTo>
                    <a:pt x="1792889" y="0"/>
                  </a:lnTo>
                  <a:lnTo>
                    <a:pt x="1792889" y="592122"/>
                  </a:lnTo>
                  <a:lnTo>
                    <a:pt x="0" y="592122"/>
                  </a:lnTo>
                  <a:close/>
                </a:path>
              </a:pathLst>
            </a:custGeom>
            <a:solidFill>
              <a:srgbClr val="C7CCD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1792889" cy="6206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9"/>
                </a:lnSpc>
              </a:pPr>
              <a:r>
                <a:rPr lang="en-US" sz="1699" spc="173">
                  <a:solidFill>
                    <a:srgbClr val="183458"/>
                  </a:solidFill>
                  <a:latin typeface="Glacial Indifference Bold"/>
                </a:rPr>
                <a:t>CNAF DEPUTY PAO </a:t>
              </a:r>
            </a:p>
            <a:p>
              <a:pPr algn="ctr">
                <a:lnSpc>
                  <a:spcPts val="2379"/>
                </a:lnSpc>
              </a:pPr>
              <a:r>
                <a:rPr lang="en-US" sz="1699" spc="173">
                  <a:solidFill>
                    <a:srgbClr val="183458"/>
                  </a:solidFill>
                  <a:latin typeface="Glacial Indifference"/>
                </a:rPr>
                <a:t>MR. STEVE FIEBING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 spc="163">
                  <a:solidFill>
                    <a:srgbClr val="183458"/>
                  </a:solidFill>
                  <a:latin typeface="Glacial Indifference"/>
                </a:rPr>
                <a:t>(619) 767-1622</a:t>
              </a:r>
            </a:p>
            <a:p>
              <a:pPr algn="ctr">
                <a:lnSpc>
                  <a:spcPts val="2099"/>
                </a:lnSpc>
              </a:pPr>
              <a:r>
                <a:rPr lang="en-US" sz="1499" spc="152">
                  <a:solidFill>
                    <a:srgbClr val="183458"/>
                  </a:solidFill>
                  <a:latin typeface="Glacial Indifference"/>
                </a:rPr>
                <a:t>steven.j.fiebing.civ@us.navy.mil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0846560" y="2270578"/>
            <a:ext cx="6412740" cy="6412740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30000" t="0" r="-3000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028700" y="910731"/>
            <a:ext cx="8881209" cy="1826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52"/>
              </a:lnSpc>
            </a:pPr>
            <a:r>
              <a:rPr lang="en-US" sz="7196" spc="-424">
                <a:solidFill>
                  <a:srgbClr val="263F6B"/>
                </a:solidFill>
                <a:latin typeface="Montserrat Ultra-Bold Italics"/>
              </a:rPr>
              <a:t>CNAF POINTS OF CONTACT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3F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094" r="0" b="-7838"/>
            </a:stretch>
          </a:blipFill>
        </p:spPr>
      </p:sp>
      <p:sp>
        <p:nvSpPr>
          <p:cNvPr name="AutoShape 3" id="3"/>
          <p:cNvSpPr/>
          <p:nvPr/>
        </p:nvSpPr>
        <p:spPr>
          <a:xfrm rot="-1753206">
            <a:off x="-1113304" y="4465219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grpSp>
        <p:nvGrpSpPr>
          <p:cNvPr name="Group 4" id="4"/>
          <p:cNvGrpSpPr/>
          <p:nvPr/>
        </p:nvGrpSpPr>
        <p:grpSpPr>
          <a:xfrm rot="0">
            <a:off x="1477662" y="1998789"/>
            <a:ext cx="3711384" cy="1452150"/>
            <a:chOff x="0" y="0"/>
            <a:chExt cx="1687841" cy="660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87841" cy="660400"/>
            </a:xfrm>
            <a:custGeom>
              <a:avLst/>
              <a:gdLst/>
              <a:ahLst/>
              <a:cxnLst/>
              <a:rect r="r" b="b" t="t" l="l"/>
              <a:pathLst>
                <a:path h="660400" w="1687841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6233706" y="2233206"/>
            <a:ext cx="5820587" cy="5820587"/>
          </a:xfrm>
          <a:custGeom>
            <a:avLst/>
            <a:gdLst/>
            <a:ahLst/>
            <a:cxnLst/>
            <a:rect r="r" b="b" t="t" l="l"/>
            <a:pathLst>
              <a:path h="5820587" w="5820587">
                <a:moveTo>
                  <a:pt x="0" y="0"/>
                </a:moveTo>
                <a:lnTo>
                  <a:pt x="5820588" y="0"/>
                </a:lnTo>
                <a:lnTo>
                  <a:pt x="5820588" y="5820588"/>
                </a:lnTo>
                <a:lnTo>
                  <a:pt x="0" y="5820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707239">
            <a:off x="10940851" y="7482818"/>
            <a:ext cx="1675183" cy="831310"/>
          </a:xfrm>
          <a:custGeom>
            <a:avLst/>
            <a:gdLst/>
            <a:ahLst/>
            <a:cxnLst/>
            <a:rect r="r" b="b" t="t" l="l"/>
            <a:pathLst>
              <a:path h="831310" w="1675183">
                <a:moveTo>
                  <a:pt x="0" y="0"/>
                </a:moveTo>
                <a:lnTo>
                  <a:pt x="1675183" y="0"/>
                </a:lnTo>
                <a:lnTo>
                  <a:pt x="1675183" y="831310"/>
                </a:lnTo>
                <a:lnTo>
                  <a:pt x="0" y="831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true" rot="1707239">
            <a:off x="5184345" y="2764804"/>
            <a:ext cx="1675183" cy="831310"/>
          </a:xfrm>
          <a:custGeom>
            <a:avLst/>
            <a:gdLst/>
            <a:ahLst/>
            <a:cxnLst/>
            <a:rect r="r" b="b" t="t" l="l"/>
            <a:pathLst>
              <a:path h="831310" w="1675183">
                <a:moveTo>
                  <a:pt x="1675184" y="831310"/>
                </a:moveTo>
                <a:lnTo>
                  <a:pt x="0" y="831310"/>
                </a:lnTo>
                <a:lnTo>
                  <a:pt x="0" y="0"/>
                </a:lnTo>
                <a:lnTo>
                  <a:pt x="1675184" y="0"/>
                </a:lnTo>
                <a:lnTo>
                  <a:pt x="1675184" y="83131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176317" y="3671126"/>
            <a:ext cx="5935366" cy="3116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71"/>
              </a:lnSpc>
            </a:pPr>
            <a:r>
              <a:rPr lang="en-US" sz="8236" spc="-485">
                <a:solidFill>
                  <a:srgbClr val="FFFFFF"/>
                </a:solidFill>
                <a:latin typeface="Montserrat Ultra-Bold Italics"/>
              </a:rPr>
              <a:t>WHY WE NEED A NAVY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-1683810">
            <a:off x="5688735" y="7420261"/>
            <a:ext cx="1675183" cy="831310"/>
          </a:xfrm>
          <a:custGeom>
            <a:avLst/>
            <a:gdLst/>
            <a:ahLst/>
            <a:cxnLst/>
            <a:rect r="r" b="b" t="t" l="l"/>
            <a:pathLst>
              <a:path h="831310" w="1675183">
                <a:moveTo>
                  <a:pt x="1675184" y="0"/>
                </a:moveTo>
                <a:lnTo>
                  <a:pt x="0" y="0"/>
                </a:lnTo>
                <a:lnTo>
                  <a:pt x="0" y="831310"/>
                </a:lnTo>
                <a:lnTo>
                  <a:pt x="1675184" y="831310"/>
                </a:lnTo>
                <a:lnTo>
                  <a:pt x="16751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20861" y="2090475"/>
            <a:ext cx="3824986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80% of the world’s population lives within 100 miles of a coastline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2712548" y="7075086"/>
            <a:ext cx="3824986" cy="1646774"/>
            <a:chOff x="0" y="0"/>
            <a:chExt cx="5099981" cy="2195698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75735" y="0"/>
              <a:ext cx="4948512" cy="1936200"/>
              <a:chOff x="0" y="0"/>
              <a:chExt cx="1687841" cy="6604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68784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687841">
                    <a:moveTo>
                      <a:pt x="156338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3381" y="0"/>
                    </a:lnTo>
                    <a:cubicBezTo>
                      <a:pt x="1631961" y="0"/>
                      <a:pt x="1687841" y="55880"/>
                      <a:pt x="1687841" y="124460"/>
                    </a:cubicBezTo>
                    <a:lnTo>
                      <a:pt x="1687841" y="535940"/>
                    </a:lnTo>
                    <a:cubicBezTo>
                      <a:pt x="1687841" y="604520"/>
                      <a:pt x="1631961" y="660400"/>
                      <a:pt x="1563381" y="6604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149305"/>
              <a:ext cx="5099981" cy="2046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80"/>
                </a:lnSpc>
              </a:pPr>
              <a:r>
                <a:rPr lang="en-US" sz="2200" spc="44">
                  <a:solidFill>
                    <a:srgbClr val="000000"/>
                  </a:solidFill>
                  <a:latin typeface="Montserrat"/>
                </a:rPr>
                <a:t>90% of the World’s communications lines pass under the oceans</a:t>
              </a:r>
            </a:p>
            <a:p>
              <a:pPr algn="ctr">
                <a:lnSpc>
                  <a:spcPts val="308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766683" y="7075086"/>
            <a:ext cx="3824986" cy="1452150"/>
            <a:chOff x="0" y="0"/>
            <a:chExt cx="5099981" cy="1936200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75735" y="0"/>
              <a:ext cx="4948512" cy="1936200"/>
              <a:chOff x="0" y="0"/>
              <a:chExt cx="1687841" cy="6604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68784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687841">
                    <a:moveTo>
                      <a:pt x="156338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3381" y="0"/>
                    </a:lnTo>
                    <a:cubicBezTo>
                      <a:pt x="1631961" y="0"/>
                      <a:pt x="1687841" y="55880"/>
                      <a:pt x="1687841" y="124460"/>
                    </a:cubicBezTo>
                    <a:lnTo>
                      <a:pt x="1687841" y="535940"/>
                    </a:lnTo>
                    <a:cubicBezTo>
                      <a:pt x="1687841" y="604520"/>
                      <a:pt x="1631961" y="660400"/>
                      <a:pt x="1563381" y="6604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0" y="295424"/>
              <a:ext cx="5099981" cy="1307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 spc="38">
                  <a:solidFill>
                    <a:srgbClr val="000000"/>
                  </a:solidFill>
                  <a:latin typeface="Montserrat"/>
                </a:rPr>
                <a:t>The Navy ensures uninterrupted flow of goods and communications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true" flipV="false" rot="8850453">
            <a:off x="11415555" y="2793379"/>
            <a:ext cx="1675183" cy="831310"/>
          </a:xfrm>
          <a:custGeom>
            <a:avLst/>
            <a:gdLst/>
            <a:ahLst/>
            <a:cxnLst/>
            <a:rect r="r" b="b" t="t" l="l"/>
            <a:pathLst>
              <a:path h="831310" w="1675183">
                <a:moveTo>
                  <a:pt x="1675183" y="0"/>
                </a:moveTo>
                <a:lnTo>
                  <a:pt x="0" y="0"/>
                </a:lnTo>
                <a:lnTo>
                  <a:pt x="0" y="831310"/>
                </a:lnTo>
                <a:lnTo>
                  <a:pt x="1675183" y="831310"/>
                </a:lnTo>
                <a:lnTo>
                  <a:pt x="167518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3125758" y="1845106"/>
            <a:ext cx="3812644" cy="1491770"/>
            <a:chOff x="0" y="0"/>
            <a:chExt cx="1687841" cy="6604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687841" cy="660400"/>
            </a:xfrm>
            <a:custGeom>
              <a:avLst/>
              <a:gdLst/>
              <a:ahLst/>
              <a:cxnLst/>
              <a:rect r="r" b="b" t="t" l="l"/>
              <a:pathLst>
                <a:path h="660400" w="1687841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12712548" y="1995044"/>
            <a:ext cx="4626722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100% of the time, 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the U.S. Navy is deployed around the world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7399750" y="205313"/>
            <a:ext cx="3711384" cy="1452150"/>
            <a:chOff x="0" y="0"/>
            <a:chExt cx="1687841" cy="6604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687841" cy="660400"/>
            </a:xfrm>
            <a:custGeom>
              <a:avLst/>
              <a:gdLst/>
              <a:ahLst/>
              <a:cxnLst/>
              <a:rect r="r" b="b" t="t" l="l"/>
              <a:pathLst>
                <a:path h="660400" w="1687841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7342950" y="250668"/>
            <a:ext cx="3824986" cy="132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spc="38">
                <a:solidFill>
                  <a:srgbClr val="000000"/>
                </a:solidFill>
                <a:latin typeface="Montserrat"/>
              </a:rPr>
              <a:t>Operate with Allies and Partners to maintain a free and open maritime environment</a:t>
            </a:r>
          </a:p>
        </p:txBody>
      </p:sp>
      <p:sp>
        <p:nvSpPr>
          <p:cNvPr name="Freeform 27" id="27"/>
          <p:cNvSpPr/>
          <p:nvPr/>
        </p:nvSpPr>
        <p:spPr>
          <a:xfrm flipH="false" flipV="true" rot="-3265146">
            <a:off x="8141606" y="2028863"/>
            <a:ext cx="1675183" cy="831310"/>
          </a:xfrm>
          <a:custGeom>
            <a:avLst/>
            <a:gdLst/>
            <a:ahLst/>
            <a:cxnLst/>
            <a:rect r="r" b="b" t="t" l="l"/>
            <a:pathLst>
              <a:path h="831310" w="1675183">
                <a:moveTo>
                  <a:pt x="0" y="831309"/>
                </a:moveTo>
                <a:lnTo>
                  <a:pt x="1675183" y="831309"/>
                </a:lnTo>
                <a:lnTo>
                  <a:pt x="1675183" y="0"/>
                </a:lnTo>
                <a:lnTo>
                  <a:pt x="0" y="0"/>
                </a:lnTo>
                <a:lnTo>
                  <a:pt x="0" y="83130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C7CCD0">
              <a:alpha val="81961"/>
            </a:srgbClr>
          </a:solid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917781" y="6634117"/>
            <a:ext cx="4113110" cy="3083655"/>
            <a:chOff x="0" y="0"/>
            <a:chExt cx="1500474" cy="11249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00474" cy="1124926"/>
            </a:xfrm>
            <a:custGeom>
              <a:avLst/>
              <a:gdLst/>
              <a:ahLst/>
              <a:cxnLst/>
              <a:rect r="r" b="b" t="t" l="l"/>
              <a:pathLst>
                <a:path h="1124926" w="1500474">
                  <a:moveTo>
                    <a:pt x="1376013" y="1124926"/>
                  </a:moveTo>
                  <a:lnTo>
                    <a:pt x="124460" y="1124926"/>
                  </a:lnTo>
                  <a:cubicBezTo>
                    <a:pt x="55880" y="1124926"/>
                    <a:pt x="0" y="1069046"/>
                    <a:pt x="0" y="10004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1000466"/>
                  </a:lnTo>
                  <a:cubicBezTo>
                    <a:pt x="1500474" y="1069046"/>
                    <a:pt x="1444594" y="1124926"/>
                    <a:pt x="1376014" y="1124926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5030890" y="3267315"/>
            <a:ext cx="4113110" cy="2903329"/>
            <a:chOff x="0" y="0"/>
            <a:chExt cx="1500474" cy="10591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257110" y="3267315"/>
            <a:ext cx="4113110" cy="2903329"/>
            <a:chOff x="0" y="0"/>
            <a:chExt cx="1500474" cy="105914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9144000" y="6634117"/>
            <a:ext cx="4113110" cy="2903329"/>
            <a:chOff x="0" y="0"/>
            <a:chExt cx="1500474" cy="10591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5625010" y="1028700"/>
            <a:ext cx="2924869" cy="2924869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l="-25097" t="0" r="-25097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3851230" y="1028700"/>
            <a:ext cx="2924869" cy="2924869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l="-30273" t="0" r="-30273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533283" y="1942407"/>
            <a:ext cx="4514225" cy="2964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61"/>
              </a:lnSpc>
            </a:pPr>
            <a:r>
              <a:rPr lang="en-US" sz="5879" spc="-346">
                <a:solidFill>
                  <a:srgbClr val="263F6B"/>
                </a:solidFill>
                <a:latin typeface="Montserrat Ultra-Bold Italics"/>
              </a:rPr>
              <a:t>THE U.S. NAVY IS +300,000 STRONG</a:t>
            </a:r>
          </a:p>
        </p:txBody>
      </p:sp>
      <p:sp>
        <p:nvSpPr>
          <p:cNvPr name="AutoShape 18" id="18"/>
          <p:cNvSpPr/>
          <p:nvPr/>
        </p:nvSpPr>
        <p:spPr>
          <a:xfrm flipV="true">
            <a:off x="3717546" y="5337393"/>
            <a:ext cx="1313345" cy="1279669"/>
          </a:xfrm>
          <a:prstGeom prst="line">
            <a:avLst/>
          </a:prstGeom>
          <a:ln cap="rnd" w="47625">
            <a:solidFill>
              <a:srgbClr val="263F6B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19" id="19"/>
          <p:cNvSpPr/>
          <p:nvPr/>
        </p:nvSpPr>
        <p:spPr>
          <a:xfrm flipV="true">
            <a:off x="11927147" y="5359686"/>
            <a:ext cx="1313345" cy="1279669"/>
          </a:xfrm>
          <a:prstGeom prst="line">
            <a:avLst/>
          </a:prstGeom>
          <a:ln cap="rnd" w="47625">
            <a:solidFill>
              <a:srgbClr val="263F6B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20" id="20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21" id="21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Freeform 22" id="22"/>
          <p:cNvSpPr/>
          <p:nvPr/>
        </p:nvSpPr>
        <p:spPr>
          <a:xfrm flipH="false" flipV="false" rot="0">
            <a:off x="5047508" y="4393558"/>
            <a:ext cx="4113110" cy="1026520"/>
          </a:xfrm>
          <a:custGeom>
            <a:avLst/>
            <a:gdLst/>
            <a:ahLst/>
            <a:cxnLst/>
            <a:rect r="r" b="b" t="t" l="l"/>
            <a:pathLst>
              <a:path h="1026520" w="4113110">
                <a:moveTo>
                  <a:pt x="0" y="0"/>
                </a:moveTo>
                <a:lnTo>
                  <a:pt x="4113110" y="0"/>
                </a:lnTo>
                <a:lnTo>
                  <a:pt x="4113110" y="1026520"/>
                </a:lnTo>
                <a:lnTo>
                  <a:pt x="0" y="1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258779" y="4471006"/>
            <a:ext cx="4111440" cy="871625"/>
          </a:xfrm>
          <a:custGeom>
            <a:avLst/>
            <a:gdLst/>
            <a:ahLst/>
            <a:cxnLst/>
            <a:rect r="r" b="b" t="t" l="l"/>
            <a:pathLst>
              <a:path h="871625" w="4111440">
                <a:moveTo>
                  <a:pt x="0" y="0"/>
                </a:moveTo>
                <a:lnTo>
                  <a:pt x="4111440" y="0"/>
                </a:lnTo>
                <a:lnTo>
                  <a:pt x="4111440" y="871625"/>
                </a:lnTo>
                <a:lnTo>
                  <a:pt x="0" y="871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993044" y="7234921"/>
            <a:ext cx="3962584" cy="285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"/>
              </a:rPr>
              <a:t>~55,500 Officers. Bachelor’s degree to enter with more opportunities for education during service. </a:t>
            </a:r>
          </a:p>
          <a:p>
            <a:pPr algn="ctr">
              <a:lnSpc>
                <a:spcPts val="3250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9144000" y="7273021"/>
            <a:ext cx="4096492" cy="244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"/>
              </a:rPr>
              <a:t>~275,000 Enlisted Sailors. High School grads or greater to join. Specialized careers throughout service. </a:t>
            </a:r>
          </a:p>
          <a:p>
            <a:pPr algn="ctr">
              <a:lnSpc>
                <a:spcPts val="3250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917781" y="6783515"/>
            <a:ext cx="4113110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(W-1 to O-10)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047508" y="3755132"/>
            <a:ext cx="4113110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Officers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257110" y="3745607"/>
            <a:ext cx="4113110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Enlisted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144000" y="6783515"/>
            <a:ext cx="4113110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(E-1 to E-9)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297214" y="-726996"/>
            <a:ext cx="11740992" cy="11740992"/>
          </a:xfrm>
          <a:custGeom>
            <a:avLst/>
            <a:gdLst/>
            <a:ahLst/>
            <a:cxnLst/>
            <a:rect r="r" b="b" t="t" l="l"/>
            <a:pathLst>
              <a:path h="11740992" w="11740992">
                <a:moveTo>
                  <a:pt x="0" y="0"/>
                </a:moveTo>
                <a:lnTo>
                  <a:pt x="11740992" y="0"/>
                </a:lnTo>
                <a:lnTo>
                  <a:pt x="11740992" y="11740992"/>
                </a:lnTo>
                <a:lnTo>
                  <a:pt x="0" y="1174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1028700" y="615601"/>
            <a:ext cx="16230600" cy="9055797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5071134" y="1054482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-5400000">
            <a:off x="13018986" y="5376538"/>
            <a:ext cx="6492240" cy="0"/>
          </a:xfrm>
          <a:prstGeom prst="line">
            <a:avLst/>
          </a:prstGeom>
          <a:ln cap="rnd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-990213" y="0"/>
            <a:ext cx="8575138" cy="10347844"/>
            <a:chOff x="0" y="0"/>
            <a:chExt cx="812800" cy="98082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980827"/>
            </a:xfrm>
            <a:custGeom>
              <a:avLst/>
              <a:gdLst/>
              <a:ahLst/>
              <a:cxnLst/>
              <a:rect r="r" b="b" t="t" l="l"/>
              <a:pathLst>
                <a:path h="98082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980827"/>
                  </a:lnTo>
                  <a:lnTo>
                    <a:pt x="0" y="980827"/>
                  </a:lnTo>
                  <a:close/>
                </a:path>
              </a:pathLst>
            </a:custGeom>
            <a:blipFill>
              <a:blip r:embed="rId6"/>
              <a:stretch>
                <a:fillRect l="-42469" t="0" r="-42469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8775075" y="1473322"/>
            <a:ext cx="5676694" cy="798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58"/>
              </a:lnSpc>
            </a:pPr>
            <a:r>
              <a:rPr lang="en-US" sz="6080" spc="-358">
                <a:solidFill>
                  <a:srgbClr val="FFFFFF"/>
                </a:solidFill>
                <a:latin typeface="Montserrat Ultra-Bold Italics"/>
              </a:rPr>
              <a:t>NAVY SAILORS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2737814"/>
            <a:ext cx="5438614" cy="423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5"/>
              </a:lnSpc>
              <a:spcBef>
                <a:spcPct val="0"/>
              </a:spcBef>
            </a:pPr>
            <a:r>
              <a:rPr lang="en-US" sz="2688" spc="53">
                <a:solidFill>
                  <a:srgbClr val="FFFFFF"/>
                </a:solidFill>
                <a:latin typeface="Montserrat Ultra-Bold"/>
              </a:rPr>
              <a:t>Highly Technical Workforce: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08275" y="3297481"/>
            <a:ext cx="5575984" cy="128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•Requires advanced skills</a:t>
            </a:r>
          </a:p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•Formal classroom</a:t>
            </a:r>
          </a:p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•On-the-job training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08275" y="5609660"/>
            <a:ext cx="5818765" cy="3479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•Career progression</a:t>
            </a:r>
          </a:p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•Rotation between deploying and non-deploying jobs</a:t>
            </a:r>
          </a:p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•Persistent training and drilling</a:t>
            </a:r>
          </a:p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 Bold"/>
              </a:rPr>
              <a:t>•Sailors in today’s Navy are well-educated, highly trained and developed leaders. </a:t>
            </a:r>
          </a:p>
          <a:p>
            <a:pPr>
              <a:lnSpc>
                <a:spcPts val="349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9144000" y="5053256"/>
            <a:ext cx="5438614" cy="423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5"/>
              </a:lnSpc>
              <a:spcBef>
                <a:spcPct val="0"/>
              </a:spcBef>
            </a:pPr>
            <a:r>
              <a:rPr lang="en-US" sz="2688" spc="53">
                <a:solidFill>
                  <a:srgbClr val="FFFFFF"/>
                </a:solidFill>
                <a:latin typeface="Montserrat Bold"/>
              </a:rPr>
              <a:t>Ensured Combat Readiness: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3F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58824"/>
            </a:srgbClr>
          </a:solidFill>
        </p:spPr>
      </p:sp>
      <p:sp>
        <p:nvSpPr>
          <p:cNvPr name="AutoShape 3" id="3"/>
          <p:cNvSpPr/>
          <p:nvPr/>
        </p:nvSpPr>
        <p:spPr>
          <a:xfrm rot="2700000">
            <a:off x="-2646503" y="9043300"/>
            <a:ext cx="5293007" cy="2487400"/>
          </a:xfrm>
          <a:prstGeom prst="rect">
            <a:avLst/>
          </a:prstGeom>
          <a:solidFill>
            <a:srgbClr val="263F6B"/>
          </a:solidFill>
        </p:spPr>
      </p:sp>
      <p:sp>
        <p:nvSpPr>
          <p:cNvPr name="AutoShape 4" id="4"/>
          <p:cNvSpPr/>
          <p:nvPr/>
        </p:nvSpPr>
        <p:spPr>
          <a:xfrm rot="2700000">
            <a:off x="15641497" y="-1243700"/>
            <a:ext cx="5293007" cy="2487400"/>
          </a:xfrm>
          <a:prstGeom prst="rect">
            <a:avLst/>
          </a:prstGeom>
          <a:solidFill>
            <a:srgbClr val="263F6B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1082240" y="7132671"/>
            <a:ext cx="4626722" cy="1810294"/>
            <a:chOff x="0" y="0"/>
            <a:chExt cx="1687841" cy="660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87841" cy="660400"/>
            </a:xfrm>
            <a:custGeom>
              <a:avLst/>
              <a:gdLst/>
              <a:ahLst/>
              <a:cxnLst/>
              <a:rect r="r" b="b" t="t" l="l"/>
              <a:pathLst>
                <a:path h="660400" w="1687841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2512615" y="1681677"/>
            <a:ext cx="4331605" cy="1309890"/>
            <a:chOff x="0" y="0"/>
            <a:chExt cx="2183841" cy="660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83842" cy="660400"/>
            </a:xfrm>
            <a:custGeom>
              <a:avLst/>
              <a:gdLst/>
              <a:ahLst/>
              <a:cxnLst/>
              <a:rect r="r" b="b" t="t" l="l"/>
              <a:pathLst>
                <a:path h="660400" w="2183842">
                  <a:moveTo>
                    <a:pt x="2059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59381" y="0"/>
                  </a:lnTo>
                  <a:cubicBezTo>
                    <a:pt x="2127961" y="0"/>
                    <a:pt x="2183842" y="55880"/>
                    <a:pt x="2183842" y="124460"/>
                  </a:cubicBezTo>
                  <a:lnTo>
                    <a:pt x="2183842" y="535940"/>
                  </a:lnTo>
                  <a:cubicBezTo>
                    <a:pt x="2183842" y="604520"/>
                    <a:pt x="2127961" y="660400"/>
                    <a:pt x="2059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464608" y="1681677"/>
            <a:ext cx="4336007" cy="1309890"/>
            <a:chOff x="0" y="0"/>
            <a:chExt cx="2186061" cy="660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186061" cy="660400"/>
            </a:xfrm>
            <a:custGeom>
              <a:avLst/>
              <a:gdLst/>
              <a:ahLst/>
              <a:cxnLst/>
              <a:rect r="r" b="b" t="t" l="l"/>
              <a:pathLst>
                <a:path h="660400" w="2186061">
                  <a:moveTo>
                    <a:pt x="206160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61601" y="0"/>
                  </a:lnTo>
                  <a:cubicBezTo>
                    <a:pt x="2130181" y="0"/>
                    <a:pt x="2186061" y="55880"/>
                    <a:pt x="2186061" y="124460"/>
                  </a:cubicBezTo>
                  <a:lnTo>
                    <a:pt x="2186061" y="535940"/>
                  </a:lnTo>
                  <a:cubicBezTo>
                    <a:pt x="2186061" y="604520"/>
                    <a:pt x="2130181" y="660400"/>
                    <a:pt x="206160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981361" y="6532495"/>
            <a:ext cx="4626722" cy="2410469"/>
            <a:chOff x="0" y="0"/>
            <a:chExt cx="6168963" cy="3213959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800234"/>
              <a:ext cx="6168963" cy="2413725"/>
              <a:chOff x="0" y="0"/>
              <a:chExt cx="1687841" cy="6604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68784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687841">
                    <a:moveTo>
                      <a:pt x="156338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3381" y="0"/>
                    </a:lnTo>
                    <a:cubicBezTo>
                      <a:pt x="1631961" y="0"/>
                      <a:pt x="1687841" y="55880"/>
                      <a:pt x="1687841" y="124460"/>
                    </a:cubicBezTo>
                    <a:lnTo>
                      <a:pt x="1687841" y="535940"/>
                    </a:lnTo>
                    <a:cubicBezTo>
                      <a:pt x="1687841" y="604520"/>
                      <a:pt x="1631961" y="660400"/>
                      <a:pt x="1563381" y="6604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212983" y="1169158"/>
              <a:ext cx="5742997" cy="16242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6"/>
                </a:lnSpc>
              </a:pPr>
              <a:r>
                <a:rPr lang="en-US" sz="2165" spc="43">
                  <a:solidFill>
                    <a:srgbClr val="263F6B"/>
                  </a:solidFill>
                  <a:latin typeface="Montserrat Bold"/>
                </a:rPr>
                <a:t>100,000+ Sailors</a:t>
              </a:r>
            </a:p>
            <a:p>
              <a:pPr algn="ctr">
                <a:lnSpc>
                  <a:spcPts val="3356"/>
                </a:lnSpc>
              </a:pPr>
              <a:r>
                <a:rPr lang="en-US" sz="2165" spc="43">
                  <a:solidFill>
                    <a:srgbClr val="263F6B"/>
                  </a:solidFill>
                  <a:latin typeface="Montserrat Bold"/>
                </a:rPr>
                <a:t>2,806+ A</a:t>
              </a:r>
              <a:r>
                <a:rPr lang="en-US" sz="2165" spc="43">
                  <a:solidFill>
                    <a:srgbClr val="263F6B"/>
                  </a:solidFill>
                  <a:latin typeface="Montserrat Bold"/>
                </a:rPr>
                <a:t>ircraft</a:t>
              </a:r>
            </a:p>
            <a:p>
              <a:pPr algn="ctr">
                <a:lnSpc>
                  <a:spcPts val="3356"/>
                </a:lnSpc>
              </a:pPr>
              <a:r>
                <a:rPr lang="en-US" sz="2165" spc="43">
                  <a:solidFill>
                    <a:srgbClr val="263F6B"/>
                  </a:solidFill>
                  <a:latin typeface="Montserrat Bold"/>
                </a:rPr>
                <a:t>145 Squadrons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61788" y="-190500"/>
              <a:ext cx="5845388" cy="7816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88"/>
                </a:lnSpc>
              </a:pPr>
              <a:r>
                <a:rPr lang="en-US" sz="2941" spc="58">
                  <a:solidFill>
                    <a:srgbClr val="FFFFFF"/>
                  </a:solidFill>
                  <a:latin typeface="Montserrat Ultra-Bold"/>
                </a:rPr>
                <a:t>People &amp; Platforms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830639" y="6532495"/>
            <a:ext cx="4626722" cy="2410469"/>
            <a:chOff x="0" y="0"/>
            <a:chExt cx="6168963" cy="3213959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800234"/>
              <a:ext cx="6168963" cy="2413725"/>
              <a:chOff x="0" y="0"/>
              <a:chExt cx="1687841" cy="6604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68784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687841">
                    <a:moveTo>
                      <a:pt x="156338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3381" y="0"/>
                    </a:lnTo>
                    <a:cubicBezTo>
                      <a:pt x="1631961" y="0"/>
                      <a:pt x="1687841" y="55880"/>
                      <a:pt x="1687841" y="124460"/>
                    </a:cubicBezTo>
                    <a:lnTo>
                      <a:pt x="1687841" y="535940"/>
                    </a:lnTo>
                    <a:cubicBezTo>
                      <a:pt x="1687841" y="604520"/>
                      <a:pt x="1631961" y="660400"/>
                      <a:pt x="1563381" y="6604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1792256" y="1117462"/>
              <a:ext cx="2584450" cy="16334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sz="2300" spc="46">
                  <a:solidFill>
                    <a:srgbClr val="263F6B"/>
                  </a:solidFill>
                  <a:latin typeface="Montserrat Bold"/>
                </a:rPr>
                <a:t>Warfighting</a:t>
              </a:r>
            </a:p>
            <a:p>
              <a:pPr algn="ctr">
                <a:lnSpc>
                  <a:spcPts val="3565"/>
                </a:lnSpc>
              </a:pPr>
              <a:r>
                <a:rPr lang="en-US" sz="2300" spc="46">
                  <a:solidFill>
                    <a:srgbClr val="263F6B"/>
                  </a:solidFill>
                  <a:latin typeface="Montserrat Bold"/>
                </a:rPr>
                <a:t>People</a:t>
              </a:r>
            </a:p>
            <a:p>
              <a:pPr algn="ctr">
                <a:lnSpc>
                  <a:spcPts val="3220"/>
                </a:lnSpc>
              </a:pPr>
              <a:r>
                <a:rPr lang="en-US" sz="2300" spc="46">
                  <a:solidFill>
                    <a:srgbClr val="263F6B"/>
                  </a:solidFill>
                  <a:latin typeface="Montserrat Bold"/>
                </a:rPr>
                <a:t>Readiness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751684" y="-190500"/>
              <a:ext cx="4665596" cy="7816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88"/>
                </a:lnSpc>
              </a:pPr>
              <a:r>
                <a:rPr lang="en-US" sz="2941" spc="58">
                  <a:solidFill>
                    <a:srgbClr val="FFFFFF"/>
                  </a:solidFill>
                  <a:latin typeface="Montserrat Ultra-Bold"/>
                </a:rPr>
                <a:t>Priorities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646003" y="3125698"/>
            <a:ext cx="3272665" cy="3272665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54410" y="0"/>
                  </a:moveTo>
                  <a:lnTo>
                    <a:pt x="758390" y="0"/>
                  </a:lnTo>
                  <a:cubicBezTo>
                    <a:pt x="788440" y="0"/>
                    <a:pt x="812800" y="24360"/>
                    <a:pt x="812800" y="54410"/>
                  </a:cubicBezTo>
                  <a:lnTo>
                    <a:pt x="812800" y="758390"/>
                  </a:lnTo>
                  <a:cubicBezTo>
                    <a:pt x="812800" y="788440"/>
                    <a:pt x="788440" y="812800"/>
                    <a:pt x="758390" y="812800"/>
                  </a:cubicBezTo>
                  <a:lnTo>
                    <a:pt x="54410" y="812800"/>
                  </a:lnTo>
                  <a:cubicBezTo>
                    <a:pt x="24360" y="812800"/>
                    <a:pt x="0" y="788440"/>
                    <a:pt x="0" y="758390"/>
                  </a:cubicBezTo>
                  <a:lnTo>
                    <a:pt x="0" y="54410"/>
                  </a:lnTo>
                  <a:cubicBezTo>
                    <a:pt x="0" y="24360"/>
                    <a:pt x="24360" y="0"/>
                    <a:pt x="54410" y="0"/>
                  </a:cubicBezTo>
                  <a:close/>
                </a:path>
              </a:pathLst>
            </a:custGeom>
            <a:blipFill>
              <a:blip r:embed="rId2"/>
              <a:stretch>
                <a:fillRect l="-7563" t="0" r="-47275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7505466" y="3125698"/>
            <a:ext cx="3272665" cy="3272665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54410" y="0"/>
                  </a:moveTo>
                  <a:lnTo>
                    <a:pt x="758390" y="0"/>
                  </a:lnTo>
                  <a:cubicBezTo>
                    <a:pt x="788440" y="0"/>
                    <a:pt x="812800" y="24360"/>
                    <a:pt x="812800" y="54410"/>
                  </a:cubicBezTo>
                  <a:lnTo>
                    <a:pt x="812800" y="758390"/>
                  </a:lnTo>
                  <a:cubicBezTo>
                    <a:pt x="812800" y="788440"/>
                    <a:pt x="788440" y="812800"/>
                    <a:pt x="758390" y="812800"/>
                  </a:cubicBezTo>
                  <a:lnTo>
                    <a:pt x="54410" y="812800"/>
                  </a:lnTo>
                  <a:cubicBezTo>
                    <a:pt x="24360" y="812800"/>
                    <a:pt x="0" y="788440"/>
                    <a:pt x="0" y="758390"/>
                  </a:cubicBezTo>
                  <a:lnTo>
                    <a:pt x="0" y="54410"/>
                  </a:lnTo>
                  <a:cubicBezTo>
                    <a:pt x="0" y="24360"/>
                    <a:pt x="24360" y="0"/>
                    <a:pt x="54410" y="0"/>
                  </a:cubicBezTo>
                  <a:close/>
                </a:path>
              </a:pathLst>
            </a:custGeom>
            <a:blipFill>
              <a:blip r:embed="rId3"/>
              <a:stretch>
                <a:fillRect l="-25000" t="0" r="-2500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3658390" y="3125698"/>
            <a:ext cx="3272665" cy="3272665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54410" y="0"/>
                  </a:moveTo>
                  <a:lnTo>
                    <a:pt x="758390" y="0"/>
                  </a:lnTo>
                  <a:cubicBezTo>
                    <a:pt x="788440" y="0"/>
                    <a:pt x="812800" y="24360"/>
                    <a:pt x="812800" y="54410"/>
                  </a:cubicBezTo>
                  <a:lnTo>
                    <a:pt x="812800" y="758390"/>
                  </a:lnTo>
                  <a:cubicBezTo>
                    <a:pt x="812800" y="788440"/>
                    <a:pt x="788440" y="812800"/>
                    <a:pt x="758390" y="812800"/>
                  </a:cubicBezTo>
                  <a:lnTo>
                    <a:pt x="54410" y="812800"/>
                  </a:lnTo>
                  <a:cubicBezTo>
                    <a:pt x="24360" y="812800"/>
                    <a:pt x="0" y="788440"/>
                    <a:pt x="0" y="758390"/>
                  </a:cubicBezTo>
                  <a:lnTo>
                    <a:pt x="0" y="54410"/>
                  </a:lnTo>
                  <a:cubicBezTo>
                    <a:pt x="0" y="24360"/>
                    <a:pt x="24360" y="0"/>
                    <a:pt x="54410" y="0"/>
                  </a:cubicBezTo>
                  <a:close/>
                </a:path>
              </a:pathLst>
            </a:custGeom>
            <a:blipFill>
              <a:blip r:embed="rId4"/>
              <a:stretch>
                <a:fillRect l="-60000" t="0" r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6080858" y="894544"/>
            <a:ext cx="6121881" cy="2097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71"/>
              </a:lnSpc>
            </a:pPr>
            <a:r>
              <a:rPr lang="en-US" sz="8236" spc="-485">
                <a:solidFill>
                  <a:srgbClr val="FFFFFF"/>
                </a:solidFill>
                <a:latin typeface="Montserrat Ultra-Bold Italics"/>
              </a:rPr>
              <a:t>U.S. NAVAL AIR FORCES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83108" y="7246607"/>
            <a:ext cx="3824986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42">
                <a:solidFill>
                  <a:srgbClr val="263F6B"/>
                </a:solidFill>
                <a:latin typeface="Montserrat Bold"/>
              </a:rPr>
              <a:t>“Man, Train, and Equip, deployable combat-ready Naval Aviation forces that win in combat.”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46003" y="6341995"/>
            <a:ext cx="3499197" cy="633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>
                <a:solidFill>
                  <a:srgbClr val="FFFFFF"/>
                </a:solidFill>
                <a:latin typeface="Montserrat Ultra-Bold"/>
              </a:rPr>
              <a:t>Mission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name="AutoShape 3" id="3"/>
          <p:cNvSpPr/>
          <p:nvPr/>
        </p:nvSpPr>
        <p:spPr>
          <a:xfrm>
            <a:off x="1028840" y="6434870"/>
            <a:ext cx="16230600" cy="47625"/>
          </a:xfrm>
          <a:prstGeom prst="line">
            <a:avLst/>
          </a:prstGeom>
          <a:ln cap="rnd" w="952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019595" y="6841087"/>
            <a:ext cx="3516974" cy="2482534"/>
            <a:chOff x="0" y="0"/>
            <a:chExt cx="1500474" cy="1059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4888211" y="2240171"/>
            <a:ext cx="4113110" cy="3974126"/>
            <a:chOff x="0" y="0"/>
            <a:chExt cx="1500474" cy="14497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00474" cy="1449772"/>
            </a:xfrm>
            <a:custGeom>
              <a:avLst/>
              <a:gdLst/>
              <a:ahLst/>
              <a:cxnLst/>
              <a:rect r="r" b="b" t="t" l="l"/>
              <a:pathLst>
                <a:path h="1449772" w="1500474">
                  <a:moveTo>
                    <a:pt x="1376013" y="1449772"/>
                  </a:moveTo>
                  <a:lnTo>
                    <a:pt x="124460" y="1449772"/>
                  </a:lnTo>
                  <a:cubicBezTo>
                    <a:pt x="55880" y="1449772"/>
                    <a:pt x="0" y="1393892"/>
                    <a:pt x="0" y="1325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1325312"/>
                  </a:lnTo>
                  <a:cubicBezTo>
                    <a:pt x="1500474" y="1393892"/>
                    <a:pt x="1444594" y="1449772"/>
                    <a:pt x="1376014" y="1449772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329959" y="2240171"/>
            <a:ext cx="4113110" cy="3974126"/>
            <a:chOff x="0" y="0"/>
            <a:chExt cx="1500474" cy="144977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474" cy="1449772"/>
            </a:xfrm>
            <a:custGeom>
              <a:avLst/>
              <a:gdLst/>
              <a:ahLst/>
              <a:cxnLst/>
              <a:rect r="r" b="b" t="t" l="l"/>
              <a:pathLst>
                <a:path h="1449772" w="1500474">
                  <a:moveTo>
                    <a:pt x="1376013" y="1449772"/>
                  </a:moveTo>
                  <a:lnTo>
                    <a:pt x="124460" y="1449772"/>
                  </a:lnTo>
                  <a:cubicBezTo>
                    <a:pt x="55880" y="1449772"/>
                    <a:pt x="0" y="1393892"/>
                    <a:pt x="0" y="1325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1325312"/>
                  </a:lnTo>
                  <a:cubicBezTo>
                    <a:pt x="1500474" y="1393892"/>
                    <a:pt x="1444594" y="1449772"/>
                    <a:pt x="1376014" y="1449772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5186279" y="6841087"/>
            <a:ext cx="3516974" cy="2482534"/>
            <a:chOff x="0" y="0"/>
            <a:chExt cx="1500474" cy="105914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462471" y="6841087"/>
            <a:ext cx="3516974" cy="2482534"/>
            <a:chOff x="0" y="0"/>
            <a:chExt cx="1500474" cy="105914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3736012" y="6841087"/>
            <a:ext cx="3516974" cy="2482534"/>
            <a:chOff x="0" y="0"/>
            <a:chExt cx="1500474" cy="105914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447896" y="2236473"/>
            <a:ext cx="3966458" cy="3966458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4892" y="0"/>
                  </a:moveTo>
                  <a:lnTo>
                    <a:pt x="767908" y="0"/>
                  </a:lnTo>
                  <a:cubicBezTo>
                    <a:pt x="779814" y="0"/>
                    <a:pt x="791232" y="4730"/>
                    <a:pt x="799651" y="13149"/>
                  </a:cubicBezTo>
                  <a:cubicBezTo>
                    <a:pt x="808070" y="21568"/>
                    <a:pt x="812800" y="32986"/>
                    <a:pt x="812800" y="44892"/>
                  </a:cubicBezTo>
                  <a:lnTo>
                    <a:pt x="812800" y="767908"/>
                  </a:lnTo>
                  <a:cubicBezTo>
                    <a:pt x="812800" y="779814"/>
                    <a:pt x="808070" y="791232"/>
                    <a:pt x="799651" y="799651"/>
                  </a:cubicBezTo>
                  <a:cubicBezTo>
                    <a:pt x="791232" y="808070"/>
                    <a:pt x="779814" y="812800"/>
                    <a:pt x="767908" y="812800"/>
                  </a:cubicBezTo>
                  <a:lnTo>
                    <a:pt x="44892" y="812800"/>
                  </a:lnTo>
                  <a:cubicBezTo>
                    <a:pt x="32986" y="812800"/>
                    <a:pt x="21568" y="808070"/>
                    <a:pt x="13149" y="799651"/>
                  </a:cubicBezTo>
                  <a:cubicBezTo>
                    <a:pt x="4730" y="791232"/>
                    <a:pt x="0" y="779814"/>
                    <a:pt x="0" y="767908"/>
                  </a:cubicBezTo>
                  <a:lnTo>
                    <a:pt x="0" y="44892"/>
                  </a:lnTo>
                  <a:cubicBezTo>
                    <a:pt x="0" y="32986"/>
                    <a:pt x="4730" y="21568"/>
                    <a:pt x="13149" y="13149"/>
                  </a:cubicBezTo>
                  <a:cubicBezTo>
                    <a:pt x="21568" y="4730"/>
                    <a:pt x="32986" y="0"/>
                    <a:pt x="44892" y="0"/>
                  </a:cubicBezTo>
                  <a:close/>
                </a:path>
              </a:pathLst>
            </a:custGeom>
            <a:blipFill>
              <a:blip r:embed="rId2"/>
              <a:stretch>
                <a:fillRect l="-30000" t="0" r="-3000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3924055" y="2247839"/>
            <a:ext cx="3966458" cy="3966458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4892" y="0"/>
                  </a:moveTo>
                  <a:lnTo>
                    <a:pt x="767908" y="0"/>
                  </a:lnTo>
                  <a:cubicBezTo>
                    <a:pt x="779814" y="0"/>
                    <a:pt x="791232" y="4730"/>
                    <a:pt x="799651" y="13149"/>
                  </a:cubicBezTo>
                  <a:cubicBezTo>
                    <a:pt x="808070" y="21568"/>
                    <a:pt x="812800" y="32986"/>
                    <a:pt x="812800" y="44892"/>
                  </a:cubicBezTo>
                  <a:lnTo>
                    <a:pt x="812800" y="767908"/>
                  </a:lnTo>
                  <a:cubicBezTo>
                    <a:pt x="812800" y="779814"/>
                    <a:pt x="808070" y="791232"/>
                    <a:pt x="799651" y="799651"/>
                  </a:cubicBezTo>
                  <a:cubicBezTo>
                    <a:pt x="791232" y="808070"/>
                    <a:pt x="779814" y="812800"/>
                    <a:pt x="767908" y="812800"/>
                  </a:cubicBezTo>
                  <a:lnTo>
                    <a:pt x="44892" y="812800"/>
                  </a:lnTo>
                  <a:cubicBezTo>
                    <a:pt x="32986" y="812800"/>
                    <a:pt x="21568" y="808070"/>
                    <a:pt x="13149" y="799651"/>
                  </a:cubicBezTo>
                  <a:cubicBezTo>
                    <a:pt x="4730" y="791232"/>
                    <a:pt x="0" y="779814"/>
                    <a:pt x="0" y="767908"/>
                  </a:cubicBezTo>
                  <a:lnTo>
                    <a:pt x="0" y="44892"/>
                  </a:lnTo>
                  <a:cubicBezTo>
                    <a:pt x="0" y="32986"/>
                    <a:pt x="4730" y="21568"/>
                    <a:pt x="13149" y="13149"/>
                  </a:cubicBezTo>
                  <a:cubicBezTo>
                    <a:pt x="21568" y="4730"/>
                    <a:pt x="32986" y="0"/>
                    <a:pt x="44892" y="0"/>
                  </a:cubicBezTo>
                  <a:close/>
                </a:path>
              </a:pathLst>
            </a:custGeom>
            <a:blipFill>
              <a:blip r:embed="rId3"/>
              <a:stretch>
                <a:fillRect l="-24733" t="0" r="-15371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4747729" y="2405222"/>
            <a:ext cx="4248856" cy="3326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42594" indent="-221297" lvl="1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Flight Deck Area: 4.5 acres</a:t>
            </a:r>
          </a:p>
          <a:p>
            <a:pPr marL="442594" indent="-221297" lvl="1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Displacement:  97,000 tons</a:t>
            </a:r>
          </a:p>
          <a:p>
            <a:pPr marL="442594" indent="-221297" lvl="1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Speed:  30+ knots</a:t>
            </a:r>
          </a:p>
          <a:p>
            <a:pPr marL="442594" indent="-221297" lvl="1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Aircraft:  65+</a:t>
            </a:r>
          </a:p>
          <a:p>
            <a:pPr marL="442594" indent="-221297" lvl="1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Personnel:  </a:t>
            </a:r>
          </a:p>
          <a:p>
            <a:pPr marL="885189" indent="-295063" lvl="2">
              <a:lnSpc>
                <a:spcPts val="2664"/>
              </a:lnSpc>
              <a:buFont typeface="Arial"/>
              <a:buChar char="⚬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Ship- 2,800</a:t>
            </a:r>
          </a:p>
          <a:p>
            <a:pPr marL="885189" indent="-295063" lvl="2">
              <a:lnSpc>
                <a:spcPts val="2664"/>
              </a:lnSpc>
              <a:buFont typeface="Arial"/>
              <a:buChar char="⚬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Air Wing- 2,000</a:t>
            </a:r>
          </a:p>
          <a:p>
            <a:pPr marL="885189" indent="-295063" lvl="2">
              <a:lnSpc>
                <a:spcPts val="2664"/>
              </a:lnSpc>
              <a:buFont typeface="Arial"/>
              <a:buChar char="⚬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Staff- 200</a:t>
            </a:r>
          </a:p>
          <a:p>
            <a:pPr marL="442594" indent="-221297" lvl="1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Catapults: 4, steam powered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55164" y="444224"/>
            <a:ext cx="15577673" cy="642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5"/>
              </a:lnSpc>
            </a:pPr>
            <a:r>
              <a:rPr lang="en-US" sz="4995" spc="-294">
                <a:solidFill>
                  <a:srgbClr val="263F6B"/>
                </a:solidFill>
                <a:latin typeface="Montserrat Ultra-Bold Italics"/>
              </a:rPr>
              <a:t>OUR NAVY’S AIRCRAFT CARRIERS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324204" y="1743797"/>
            <a:ext cx="3241123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263F6B"/>
                </a:solidFill>
                <a:latin typeface="Montserrat Ultra-Bold"/>
              </a:rPr>
              <a:t>Nimitz Class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19595" y="7333782"/>
            <a:ext cx="3514263" cy="1396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6"/>
              </a:lnSpc>
            </a:pPr>
            <a:r>
              <a:rPr lang="en-US" sz="2143" spc="42">
                <a:solidFill>
                  <a:srgbClr val="FFFFFF"/>
                </a:solidFill>
                <a:latin typeface="Montserrat"/>
              </a:rPr>
              <a:t>Combat-ready aviation capability: no need to rely on a foreign </a:t>
            </a:r>
          </a:p>
          <a:p>
            <a:pPr algn="ctr">
              <a:lnSpc>
                <a:spcPts val="2786"/>
              </a:lnSpc>
            </a:pPr>
            <a:r>
              <a:rPr lang="en-US" sz="2143" spc="42">
                <a:solidFill>
                  <a:srgbClr val="FFFFFF"/>
                </a:solidFill>
                <a:latin typeface="Montserrat"/>
              </a:rPr>
              <a:t>nation’s airfield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334696" y="2405222"/>
            <a:ext cx="4113110" cy="3660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42594" indent="-221297" lvl="1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Flight Deck Area: 4.6 acres</a:t>
            </a:r>
          </a:p>
          <a:p>
            <a:pPr marL="442594" indent="-221297" lvl="1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Displacement:  100,000 tons</a:t>
            </a:r>
          </a:p>
          <a:p>
            <a:pPr marL="442594" indent="-221297" lvl="1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Speed:  30+ knots</a:t>
            </a:r>
          </a:p>
          <a:p>
            <a:pPr marL="442594" indent="-221297" lvl="1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Aircraft:  65+</a:t>
            </a:r>
          </a:p>
          <a:p>
            <a:pPr marL="442594" indent="-221297" lvl="1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Personnel:  </a:t>
            </a:r>
          </a:p>
          <a:p>
            <a:pPr marL="885189" indent="-295063" lvl="2">
              <a:lnSpc>
                <a:spcPts val="2664"/>
              </a:lnSpc>
              <a:buFont typeface="Arial"/>
              <a:buChar char="⚬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Ship- 2,440</a:t>
            </a:r>
          </a:p>
          <a:p>
            <a:pPr marL="885189" indent="-295063" lvl="2">
              <a:lnSpc>
                <a:spcPts val="2664"/>
              </a:lnSpc>
              <a:buFont typeface="Arial"/>
              <a:buChar char="⚬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Air Wing- 2,000</a:t>
            </a:r>
          </a:p>
          <a:p>
            <a:pPr marL="885189" indent="-295063" lvl="2">
              <a:lnSpc>
                <a:spcPts val="2664"/>
              </a:lnSpc>
              <a:buFont typeface="Arial"/>
              <a:buChar char="⚬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Staff- 200</a:t>
            </a:r>
          </a:p>
          <a:p>
            <a:pPr algn="l" marL="442594" indent="-221297" lvl="1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Catapults: 4, Electromagnetic)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655858" y="1743797"/>
            <a:ext cx="3241123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263F6B"/>
                </a:solidFill>
                <a:latin typeface="Montserrat Ultra-Bold"/>
              </a:rPr>
              <a:t>Ford Class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186279" y="7551558"/>
            <a:ext cx="3516974" cy="1042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2137" spc="42">
                <a:solidFill>
                  <a:srgbClr val="FFFFFF"/>
                </a:solidFill>
                <a:latin typeface="Montserrat"/>
              </a:rPr>
              <a:t>O</a:t>
            </a:r>
            <a:r>
              <a:rPr lang="en-US" sz="2137" spc="42">
                <a:solidFill>
                  <a:srgbClr val="FFFFFF"/>
                </a:solidFill>
                <a:latin typeface="Montserrat"/>
              </a:rPr>
              <a:t>n-call global air power can project power ~1,000 miles ashore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462471" y="7201345"/>
            <a:ext cx="3516974" cy="1742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2137" spc="42">
                <a:solidFill>
                  <a:srgbClr val="FFFFFF"/>
                </a:solidFill>
                <a:latin typeface="Montserrat"/>
              </a:rPr>
              <a:t>Sustained high speed enables global transit, sustains maritime superiority, and brings unmatched lethality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735872" y="7551558"/>
            <a:ext cx="3516974" cy="1042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2137" spc="42">
                <a:solidFill>
                  <a:srgbClr val="FFFFFF"/>
                </a:solidFill>
                <a:latin typeface="Montserrat"/>
              </a:rPr>
              <a:t>No other nation can match U.S. carrier capability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7527747" y="-1825476"/>
            <a:ext cx="16230600" cy="16230600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002557" y="1028700"/>
            <a:ext cx="12008422" cy="12008374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0125" t="0" r="-6486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7171" y="679539"/>
            <a:ext cx="9006829" cy="822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18"/>
              </a:lnSpc>
            </a:pPr>
            <a:r>
              <a:rPr lang="en-US" sz="6243" spc="-368">
                <a:solidFill>
                  <a:srgbClr val="263F6B"/>
                </a:solidFill>
                <a:latin typeface="Montserrat Ultra-Bold Italics"/>
              </a:rPr>
              <a:t>OUR NAVY’S AIRCRAFT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7171" y="1958149"/>
            <a:ext cx="6123635" cy="2916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F/A-18 E-F ‘Super Hornet’</a:t>
            </a:r>
          </a:p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EA-18G ‘Growler’</a:t>
            </a:r>
          </a:p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F-35C ‘Lightning II’</a:t>
            </a:r>
          </a:p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E-2D ‘Hawkeye’</a:t>
            </a:r>
          </a:p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C-2A ‘Greyhound’</a:t>
            </a:r>
          </a:p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MH-60R ‘Seahawk’</a:t>
            </a:r>
          </a:p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MH-60S ‘Knighthawk’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367771" y="9551364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7171" y="207003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93152" y="1615986"/>
            <a:ext cx="3255386" cy="351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46"/>
              </a:lnSpc>
            </a:pPr>
            <a:r>
              <a:rPr lang="en-US" sz="2700" spc="-159" u="sng">
                <a:solidFill>
                  <a:srgbClr val="263F6B"/>
                </a:solidFill>
                <a:latin typeface="Montserrat Ultra-Bold"/>
              </a:rPr>
              <a:t>CARRIER BASED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3152" y="5048250"/>
            <a:ext cx="3423079" cy="351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46"/>
              </a:lnSpc>
            </a:pPr>
            <a:r>
              <a:rPr lang="en-US" sz="2700" spc="-159" u="sng">
                <a:solidFill>
                  <a:srgbClr val="263F6B"/>
                </a:solidFill>
                <a:latin typeface="Montserrat Ultra-Bold"/>
              </a:rPr>
              <a:t>SHIP/SHORE BASED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7171" y="5390413"/>
            <a:ext cx="6123635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CMV-22 ‘Osprey’</a:t>
            </a:r>
          </a:p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MH-53 ‘Sea Dragon’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3152" y="6382918"/>
            <a:ext cx="3423079" cy="351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46"/>
              </a:lnSpc>
            </a:pPr>
            <a:r>
              <a:rPr lang="en-US" sz="2700" spc="-159" u="sng">
                <a:solidFill>
                  <a:srgbClr val="263F6B"/>
                </a:solidFill>
                <a:latin typeface="Montserrat Ultra-Bold"/>
              </a:rPr>
              <a:t>SHORE BASED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7171" y="6725081"/>
            <a:ext cx="6123635" cy="165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EP-SE ‘Aries II’</a:t>
            </a:r>
          </a:p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P-8 ‘Poseidon’</a:t>
            </a:r>
          </a:p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E-6A/B ‘Mercury’</a:t>
            </a:r>
          </a:p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C-40 ‘Clipper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93152" y="8555786"/>
            <a:ext cx="4784052" cy="351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46"/>
              </a:lnSpc>
            </a:pPr>
            <a:r>
              <a:rPr lang="en-US" sz="2700" spc="-159" u="sng">
                <a:solidFill>
                  <a:srgbClr val="263F6B"/>
                </a:solidFill>
                <a:latin typeface="Montserrat Ultra-Bold"/>
              </a:rPr>
              <a:t>OPERATIONAL UNMANNED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7171" y="8897949"/>
            <a:ext cx="6123635" cy="124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MQ-8C ‘Fire Scout’</a:t>
            </a:r>
          </a:p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MQ-4C ‘Triton’</a:t>
            </a:r>
          </a:p>
          <a:p>
            <a:pPr marL="474981" indent="-237491" lvl="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MQ-25 ‘Stingray’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3F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83237" y="4465219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10550121" y="2193679"/>
            <a:ext cx="6709179" cy="6570572"/>
            <a:chOff x="0" y="0"/>
            <a:chExt cx="8945573" cy="876076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15953" t="0" r="15953" b="0"/>
            <a:stretch>
              <a:fillRect/>
            </a:stretch>
          </p:blipFill>
          <p:spPr>
            <a:xfrm flipH="false" flipV="false">
              <a:off x="0" y="0"/>
              <a:ext cx="4409286" cy="4316881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4094" t="0" r="9088" b="0"/>
            <a:stretch>
              <a:fillRect/>
            </a:stretch>
          </p:blipFill>
          <p:spPr>
            <a:xfrm flipH="false" flipV="false">
              <a:off x="4536286" y="0"/>
              <a:ext cx="4409286" cy="4316881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0" t="1354" r="0" b="26260"/>
            <a:stretch>
              <a:fillRect/>
            </a:stretch>
          </p:blipFill>
          <p:spPr>
            <a:xfrm flipH="false" flipV="false">
              <a:off x="0" y="4443881"/>
              <a:ext cx="8945573" cy="4316881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0">
            <a:off x="15476242" y="9110792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6"/>
                </a:lnTo>
                <a:lnTo>
                  <a:pt x="0" y="295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494137" y="698454"/>
            <a:ext cx="2556816" cy="2575547"/>
          </a:xfrm>
          <a:custGeom>
            <a:avLst/>
            <a:gdLst/>
            <a:ahLst/>
            <a:cxnLst/>
            <a:rect r="r" b="b" t="t" l="l"/>
            <a:pathLst>
              <a:path h="2575547" w="2556816">
                <a:moveTo>
                  <a:pt x="0" y="0"/>
                </a:moveTo>
                <a:lnTo>
                  <a:pt x="2556815" y="0"/>
                </a:lnTo>
                <a:lnTo>
                  <a:pt x="2556815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9258300"/>
            <a:ext cx="2556816" cy="2575547"/>
          </a:xfrm>
          <a:custGeom>
            <a:avLst/>
            <a:gdLst/>
            <a:ahLst/>
            <a:cxnLst/>
            <a:rect r="r" b="b" t="t" l="l"/>
            <a:pathLst>
              <a:path h="2575547" w="2556816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 rot="0">
            <a:off x="1028700" y="8849976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11" id="11"/>
          <p:cNvSpPr/>
          <p:nvPr/>
        </p:nvSpPr>
        <p:spPr>
          <a:xfrm rot="0">
            <a:off x="1028700" y="1833660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12" id="12"/>
          <p:cNvSpPr txBox="true"/>
          <p:nvPr/>
        </p:nvSpPr>
        <p:spPr>
          <a:xfrm rot="0">
            <a:off x="1028700" y="367050"/>
            <a:ext cx="16230600" cy="1741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783"/>
              </a:lnSpc>
            </a:pPr>
            <a:r>
              <a:rPr lang="en-US" sz="13894" spc="-819">
                <a:solidFill>
                  <a:srgbClr val="FFFFFF"/>
                </a:solidFill>
                <a:latin typeface="Montserrat Ultra-Bold"/>
              </a:rPr>
              <a:t>WHY WE DEPLOY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2346213"/>
            <a:ext cx="8801959" cy="5082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9645" indent="-449822" lvl="1">
              <a:lnSpc>
                <a:spcPts val="5833"/>
              </a:lnSpc>
              <a:buFont typeface="Arial"/>
              <a:buChar char="•"/>
            </a:pPr>
            <a:r>
              <a:rPr lang="en-US" sz="4166" spc="83">
                <a:solidFill>
                  <a:srgbClr val="FFFFFF"/>
                </a:solidFill>
                <a:latin typeface="Montserrat"/>
              </a:rPr>
              <a:t>Project power of combat ready Naval forces</a:t>
            </a:r>
          </a:p>
          <a:p>
            <a:pPr marL="1799289" indent="-599763" lvl="2">
              <a:lnSpc>
                <a:spcPts val="5833"/>
              </a:lnSpc>
              <a:buFont typeface="Arial"/>
              <a:buChar char="⚬"/>
            </a:pPr>
            <a:r>
              <a:rPr lang="en-US" sz="4166" spc="83">
                <a:solidFill>
                  <a:srgbClr val="FFFFFF"/>
                </a:solidFill>
                <a:latin typeface="Montserrat"/>
              </a:rPr>
              <a:t>Diplomacy in action</a:t>
            </a:r>
          </a:p>
          <a:p>
            <a:pPr marL="1799289" indent="-599763" lvl="2">
              <a:lnSpc>
                <a:spcPts val="5833"/>
              </a:lnSpc>
              <a:buFont typeface="Arial"/>
              <a:buChar char="⚬"/>
            </a:pPr>
            <a:r>
              <a:rPr lang="en-US" sz="4166" spc="83">
                <a:solidFill>
                  <a:srgbClr val="FFFFFF"/>
                </a:solidFill>
                <a:latin typeface="Montserrat"/>
              </a:rPr>
              <a:t>Visible presence for allies</a:t>
            </a:r>
          </a:p>
          <a:p>
            <a:pPr marL="1799289" indent="-599763" lvl="2">
              <a:lnSpc>
                <a:spcPts val="5833"/>
              </a:lnSpc>
              <a:buFont typeface="Arial"/>
              <a:buChar char="⚬"/>
            </a:pPr>
            <a:r>
              <a:rPr lang="en-US" sz="4166" spc="83">
                <a:solidFill>
                  <a:srgbClr val="FFFFFF"/>
                </a:solidFill>
                <a:latin typeface="Montserrat"/>
              </a:rPr>
              <a:t>Crisis response</a:t>
            </a:r>
          </a:p>
          <a:p>
            <a:pPr marL="2698934" indent="-674733" lvl="3">
              <a:lnSpc>
                <a:spcPts val="5833"/>
              </a:lnSpc>
              <a:buFont typeface="Arial"/>
              <a:buChar char="￭"/>
            </a:pPr>
            <a:r>
              <a:rPr lang="en-US" sz="4166" spc="83">
                <a:solidFill>
                  <a:srgbClr val="FFFFFF"/>
                </a:solidFill>
                <a:latin typeface="Montserrat"/>
              </a:rPr>
              <a:t>Armed response</a:t>
            </a:r>
          </a:p>
          <a:p>
            <a:pPr marL="2698934" indent="-674733" lvl="3">
              <a:lnSpc>
                <a:spcPts val="5833"/>
              </a:lnSpc>
              <a:buFont typeface="Arial"/>
              <a:buChar char="￭"/>
            </a:pPr>
            <a:r>
              <a:rPr lang="en-US" sz="4166" spc="83">
                <a:solidFill>
                  <a:srgbClr val="FFFFFF"/>
                </a:solidFill>
                <a:latin typeface="Montserrat"/>
              </a:rPr>
              <a:t>Humanitarian aide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835789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9147437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0">
            <a:off x="1028700" y="9591065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6" id="6"/>
          <p:cNvSpPr/>
          <p:nvPr/>
        </p:nvSpPr>
        <p:spPr>
          <a:xfrm rot="0">
            <a:off x="1028700" y="-675827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7903528" y="1028700"/>
            <a:ext cx="4686104" cy="468610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2847436" y="4080870"/>
            <a:ext cx="4745785" cy="4745785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8692342" y="1983296"/>
            <a:ext cx="3086100" cy="308610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8345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sz="2499" spc="49">
                  <a:solidFill>
                    <a:srgbClr val="FFFFFF"/>
                  </a:solidFill>
                  <a:latin typeface="Montserrat"/>
                </a:rPr>
                <a:t>Your Photo Here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028700" y="2487677"/>
            <a:ext cx="7713061" cy="1765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01"/>
              </a:lnSpc>
            </a:pPr>
            <a:r>
              <a:rPr lang="en-US" sz="6940" spc="-409">
                <a:solidFill>
                  <a:srgbClr val="263F6B"/>
                </a:solidFill>
                <a:latin typeface="Montserrat Ultra-Bold Italics"/>
              </a:rPr>
              <a:t>MY EMBARK EXPERIENCE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4545428"/>
            <a:ext cx="7556522" cy="4281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71174" indent="-285587" lvl="1">
              <a:lnSpc>
                <a:spcPts val="3439"/>
              </a:lnSpc>
              <a:buFont typeface="Arial"/>
              <a:buChar char="•"/>
            </a:pPr>
            <a:r>
              <a:rPr lang="en-US" sz="2645" spc="52">
                <a:solidFill>
                  <a:srgbClr val="000000"/>
                </a:solidFill>
                <a:latin typeface="Montserrat"/>
              </a:rPr>
              <a:t>Landing on Aircraft Carrier</a:t>
            </a:r>
          </a:p>
          <a:p>
            <a:pPr marL="571174" indent="-285587" lvl="1">
              <a:lnSpc>
                <a:spcPts val="3439"/>
              </a:lnSpc>
              <a:buFont typeface="Arial"/>
              <a:buChar char="•"/>
            </a:pPr>
            <a:r>
              <a:rPr lang="en-US" sz="2645" spc="52">
                <a:solidFill>
                  <a:srgbClr val="000000"/>
                </a:solidFill>
                <a:latin typeface="Montserrat"/>
              </a:rPr>
              <a:t>Observe Flight Operations</a:t>
            </a:r>
          </a:p>
          <a:p>
            <a:pPr marL="571174" indent="-285587" lvl="1">
              <a:lnSpc>
                <a:spcPts val="3439"/>
              </a:lnSpc>
              <a:buFont typeface="Arial"/>
              <a:buChar char="•"/>
            </a:pPr>
            <a:r>
              <a:rPr lang="en-US" sz="2645" spc="52">
                <a:solidFill>
                  <a:srgbClr val="000000"/>
                </a:solidFill>
                <a:latin typeface="Montserrat"/>
              </a:rPr>
              <a:t>Flight Deck and Vulture’s Row</a:t>
            </a:r>
          </a:p>
          <a:p>
            <a:pPr marL="571174" indent="-285587" lvl="1">
              <a:lnSpc>
                <a:spcPts val="3439"/>
              </a:lnSpc>
              <a:buFont typeface="Arial"/>
              <a:buChar char="•"/>
            </a:pPr>
            <a:r>
              <a:rPr lang="en-US" sz="2645" spc="52">
                <a:solidFill>
                  <a:srgbClr val="000000"/>
                </a:solidFill>
                <a:latin typeface="Montserrat"/>
              </a:rPr>
              <a:t>Meet the Captain &amp; the Crew</a:t>
            </a:r>
          </a:p>
          <a:p>
            <a:pPr marL="571174" indent="-285587" lvl="1">
              <a:lnSpc>
                <a:spcPts val="3439"/>
              </a:lnSpc>
              <a:buFont typeface="Arial"/>
              <a:buChar char="•"/>
            </a:pPr>
            <a:r>
              <a:rPr lang="en-US" sz="2645" spc="52">
                <a:solidFill>
                  <a:srgbClr val="000000"/>
                </a:solidFill>
                <a:latin typeface="Montserrat"/>
              </a:rPr>
              <a:t>Engage Sailors</a:t>
            </a:r>
          </a:p>
          <a:p>
            <a:pPr marL="571174" indent="-285587" lvl="1">
              <a:lnSpc>
                <a:spcPts val="3439"/>
              </a:lnSpc>
              <a:buFont typeface="Arial"/>
              <a:buChar char="•"/>
            </a:pPr>
            <a:r>
              <a:rPr lang="en-US" sz="2645" spc="52">
                <a:solidFill>
                  <a:srgbClr val="000000"/>
                </a:solidFill>
                <a:latin typeface="Montserrat"/>
              </a:rPr>
              <a:t>Tour the ship</a:t>
            </a:r>
          </a:p>
          <a:p>
            <a:pPr marL="571174" indent="-285587" lvl="1">
              <a:lnSpc>
                <a:spcPts val="3439"/>
              </a:lnSpc>
              <a:buFont typeface="Arial"/>
              <a:buChar char="•"/>
            </a:pPr>
            <a:r>
              <a:rPr lang="en-US" sz="2645" spc="52">
                <a:solidFill>
                  <a:srgbClr val="000000"/>
                </a:solidFill>
                <a:latin typeface="Montserrat"/>
              </a:rPr>
              <a:t>Dining, Coffee &amp; Ship’s Store</a:t>
            </a:r>
          </a:p>
          <a:p>
            <a:pPr marL="571174" indent="-285587" lvl="1">
              <a:lnSpc>
                <a:spcPts val="3439"/>
              </a:lnSpc>
              <a:buFont typeface="Arial"/>
              <a:buChar char="•"/>
            </a:pPr>
            <a:r>
              <a:rPr lang="en-US" sz="2645" spc="52">
                <a:solidFill>
                  <a:srgbClr val="000000"/>
                </a:solidFill>
                <a:latin typeface="Montserrat"/>
              </a:rPr>
              <a:t>Wardroom, CPO &amp; Mess Decks</a:t>
            </a:r>
          </a:p>
          <a:p>
            <a:pPr marL="571174" indent="-285587" lvl="1">
              <a:lnSpc>
                <a:spcPts val="3439"/>
              </a:lnSpc>
              <a:buFont typeface="Arial"/>
              <a:buChar char="•"/>
            </a:pPr>
            <a:r>
              <a:rPr lang="en-US" sz="2645" spc="52">
                <a:solidFill>
                  <a:srgbClr val="000000"/>
                </a:solidFill>
                <a:latin typeface="Montserrat"/>
              </a:rPr>
              <a:t>Berth in 2-person stateroom</a:t>
            </a:r>
          </a:p>
          <a:p>
            <a:pPr marL="571174" indent="-285587" lvl="1">
              <a:lnSpc>
                <a:spcPts val="3439"/>
              </a:lnSpc>
              <a:buFont typeface="Arial"/>
              <a:buChar char="•"/>
            </a:pPr>
            <a:r>
              <a:rPr lang="en-US" sz="2645" spc="52">
                <a:solidFill>
                  <a:srgbClr val="000000"/>
                </a:solidFill>
                <a:latin typeface="Montserrat"/>
              </a:rPr>
              <a:t>Aircraft Departure to NAS North Island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3677279" y="4910712"/>
            <a:ext cx="3086100" cy="3086100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8345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sz="2499" spc="49">
                  <a:solidFill>
                    <a:srgbClr val="FFFFFF"/>
                  </a:solidFill>
                  <a:latin typeface="Montserrat"/>
                </a:rPr>
                <a:t>Your Photo Here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DAF5bVFckxc</dc:identifier>
  <dcterms:modified xsi:type="dcterms:W3CDTF">2011-08-01T06:04:30Z</dcterms:modified>
  <cp:revision>1</cp:revision>
  <dc:title>Navy Embark Post brief</dc:title>
</cp:coreProperties>
</file>